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75" r:id="rId2"/>
    <p:sldId id="298" r:id="rId3"/>
    <p:sldId id="300" r:id="rId4"/>
    <p:sldId id="302" r:id="rId5"/>
    <p:sldId id="303" r:id="rId6"/>
    <p:sldId id="304" r:id="rId7"/>
    <p:sldId id="305" r:id="rId8"/>
    <p:sldId id="306" r:id="rId9"/>
    <p:sldId id="307" r:id="rId10"/>
    <p:sldId id="313" r:id="rId11"/>
    <p:sldId id="314" r:id="rId12"/>
  </p:sldIdLst>
  <p:sldSz cx="9144000" cy="6858000" type="screen4x3"/>
  <p:notesSz cx="6735763" cy="98694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EC8ECCB-B780-4E23-9B58-54CD1D7125FC}">
          <p14:sldIdLst>
            <p14:sldId id="275"/>
            <p14:sldId id="298"/>
            <p14:sldId id="300"/>
            <p14:sldId id="302"/>
            <p14:sldId id="303"/>
            <p14:sldId id="304"/>
            <p14:sldId id="305"/>
            <p14:sldId id="306"/>
            <p14:sldId id="307"/>
            <p14:sldId id="313"/>
            <p14:sldId id="31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147" autoAdjust="0"/>
  </p:normalViewPr>
  <p:slideViewPr>
    <p:cSldViewPr>
      <p:cViewPr varScale="1">
        <p:scale>
          <a:sx n="84" d="100"/>
          <a:sy n="84" d="100"/>
        </p:scale>
        <p:origin x="-155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F2EF18-E762-42BC-B99B-8D1FDB70463E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91CF00-D9CD-47B6-BAF4-DE5E81352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597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827213" y="152400"/>
            <a:ext cx="6627812" cy="3276600"/>
          </a:xfrm>
        </p:spPr>
        <p:txBody>
          <a:bodyPr/>
          <a:lstStyle>
            <a:lvl1pPr algn="l">
              <a:defRPr sz="66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900238" y="3733800"/>
            <a:ext cx="6554787" cy="17526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40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668588" y="6248400"/>
            <a:ext cx="3354387" cy="457200"/>
          </a:xfrm>
        </p:spPr>
        <p:txBody>
          <a:bodyPr/>
          <a:lstStyle>
            <a:lvl1pPr>
              <a:defRPr b="0"/>
            </a:lvl1pPr>
          </a:lstStyle>
          <a:p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F2AC4D6-9D50-4D6D-A575-257D46603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672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F2AC4D6-9D50-4D6D-A575-257D46603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316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00888" y="381000"/>
            <a:ext cx="180975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1638" y="381000"/>
            <a:ext cx="5276850" cy="6019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F2AC4D6-9D50-4D6D-A575-257D46603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5818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1638" y="381000"/>
            <a:ext cx="7165975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671638" y="1676400"/>
            <a:ext cx="7239000" cy="2286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1638" y="4114800"/>
            <a:ext cx="7239000" cy="2286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598613" y="6629400"/>
            <a:ext cx="5100637" cy="2286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FF2AC4D6-9D50-4D6D-A575-257D46603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413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F2AC4D6-9D50-4D6D-A575-257D46603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764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F2AC4D6-9D50-4D6D-A575-257D46603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312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1638" y="1676400"/>
            <a:ext cx="3543300" cy="4724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7338" y="1676400"/>
            <a:ext cx="3543300" cy="4724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F2AC4D6-9D50-4D6D-A575-257D46603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144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F2AC4D6-9D50-4D6D-A575-257D46603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673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F2AC4D6-9D50-4D6D-A575-257D46603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481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F2AC4D6-9D50-4D6D-A575-257D46603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7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F2AC4D6-9D50-4D6D-A575-257D46603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253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F2AC4D6-9D50-4D6D-A575-257D46603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036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671638" y="381000"/>
            <a:ext cx="71659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1638" y="1676400"/>
            <a:ext cx="72390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98613" y="6629400"/>
            <a:ext cx="5100637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FF2AC4D6-9D50-4D6D-A575-257D46603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8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hlink"/>
          </a:solidFill>
          <a:latin typeface="cmr12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hlink"/>
          </a:solidFill>
          <a:latin typeface="cmr12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hlink"/>
          </a:solidFill>
          <a:latin typeface="cmr12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hlink"/>
          </a:solidFill>
          <a:latin typeface="cmr12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hlink"/>
          </a:solidFill>
          <a:latin typeface="cmr12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hlink"/>
          </a:solidFill>
          <a:latin typeface="cmr12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hlink"/>
          </a:solidFill>
          <a:latin typeface="cmr12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hlink"/>
          </a:solidFill>
          <a:latin typeface="cmr12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70000"/>
        <a:buFont typeface="Wingdings" panose="05000000000000000000" pitchFamily="2" charset="2"/>
        <a:buChar char="l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70000"/>
        <a:buFont typeface="Wingdings" panose="05000000000000000000" pitchFamily="2" charset="2"/>
        <a:buChar char="l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Wingdings" panose="05000000000000000000" pitchFamily="2" charset="2"/>
        <a:buChar char="l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Wingdings" panose="05000000000000000000" pitchFamily="2" charset="2"/>
        <a:buChar char="l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Wingdings" panose="05000000000000000000" pitchFamily="2" charset="2"/>
        <a:buChar char="l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png"/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6000" y="838200"/>
            <a:ext cx="8153400" cy="4572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dirty="0"/>
              <a:t>Limits, Derivatives, the Product Rule, the Quotient Rule, and the Chain Rule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2AC4D6-9D50-4D6D-A575-257D46603A5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291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Chain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What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𝑢</m:t>
                    </m:r>
                    <m:r>
                      <a:rPr lang="en-US" b="0" i="1" smtClean="0">
                        <a:latin typeface="Cambria Math"/>
                      </a:rPr>
                      <m:t>))</m:t>
                    </m:r>
                  </m:oMath>
                </a14:m>
                <a:r>
                  <a:rPr lang="en-US" dirty="0"/>
                  <a:t> 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𝑢</m:t>
                    </m:r>
                  </m:oMath>
                </a14:m>
                <a:r>
                  <a:rPr lang="en-US" dirty="0"/>
                  <a:t> is a function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/>
                  <a:t>? </a:t>
                </a:r>
              </a:p>
              <a:p>
                <a:r>
                  <a:rPr lang="en-US" dirty="0"/>
                  <a:t>Chain rule: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𝑑𝑓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𝑑𝑓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𝑑𝑢</m:t>
                        </m:r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∙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𝑑𝑢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𝑑𝑥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en-US" dirty="0"/>
                  <a:t>Example: 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dirty="0"/>
                  <a:t> then taking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𝑢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1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𝑢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𝑢</m:t>
                        </m:r>
                      </m:e>
                    </m:rad>
                  </m:oMath>
                </a14:m>
                <a:r>
                  <a:rPr lang="en-US" dirty="0"/>
                  <a:t>,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𝑑𝑓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𝑑𝑓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𝑑𝑢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𝑑𝑢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𝑢</m:t>
                              </m:r>
                            </m:e>
                          </m:rad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2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2AC4D6-9D50-4D6D-A575-257D46603A5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630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Reasoning behind the Chain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“Proof” of the chain rule (has a flaw, but the intuition is right!):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𝑑𝑓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∆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→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∆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𝑓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∆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sz="2400" b="0" i="1" smtClean="0">
                              <a:latin typeface="Cambria Math"/>
                            </a:rPr>
                            <m:t>=</m:t>
                          </m:r>
                          <m:func>
                            <m:func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 b="0" i="0" smtClean="0">
                                      <a:latin typeface="Cambria Math"/>
                                    </a:rPr>
                                    <m:t>lim</m:t>
                                  </m:r>
                                </m:e>
                                <m:lim>
                                  <m:r>
                                    <a:rPr lang="en-US" sz="2400" i="1">
                                      <a:latin typeface="Cambria Math"/>
                                      <a:ea typeface="Cambria Math"/>
                                    </a:rPr>
                                    <m:t>∆</m:t>
                                  </m:r>
                                  <m:r>
                                    <a:rPr lang="en-US" sz="2400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  <m:r>
                                    <a:rPr lang="en-US" sz="2400" i="1">
                                      <a:latin typeface="Cambria Math"/>
                                      <a:ea typeface="Cambria Math"/>
                                    </a:rPr>
                                    <m:t>→</m:t>
                                  </m:r>
                                  <m:r>
                                    <a:rPr lang="en-US" sz="2400" i="1">
                                      <a:latin typeface="Cambria Math"/>
                                      <a:ea typeface="Cambria Math"/>
                                    </a:rPr>
                                    <m:t>0</m:t>
                                  </m:r>
                                </m:lim>
                              </m:limLow>
                            </m:fName>
                            <m:e>
                              <m:f>
                                <m:f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latin typeface="Cambria Math"/>
                                      <a:ea typeface="Cambria Math"/>
                                    </a:rPr>
                                    <m:t>∆</m:t>
                                  </m:r>
                                  <m:r>
                                    <a:rPr lang="en-US" sz="2400" i="1">
                                      <a:latin typeface="Cambria Math"/>
                                      <a:ea typeface="Cambria Math"/>
                                    </a:rPr>
                                    <m:t>𝑓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latin typeface="Cambria Math"/>
                                      <a:ea typeface="Cambria Math"/>
                                    </a:rPr>
                                    <m:t>∆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  <a:ea typeface="Cambria Math"/>
                                    </a:rPr>
                                    <m:t>𝑢</m:t>
                                  </m:r>
                                </m:den>
                              </m:f>
                              <m:r>
                                <a:rPr lang="en-US" sz="2400" i="1" smtClean="0"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</m:e>
                          </m:func>
                        </m:e>
                      </m:func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𝑢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𝑥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400" i="1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∆</m:t>
                              </m:r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→</m:t>
                              </m:r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∆</m:t>
                              </m:r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𝑓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∆</m:t>
                              </m:r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𝑢</m:t>
                              </m:r>
                            </m:den>
                          </m:f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∙</m:t>
                          </m:r>
                        </m:e>
                      </m:func>
                      <m:func>
                        <m:funcPr>
                          <m:ctrlPr>
                            <a:rPr lang="en-US" sz="2400" i="1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∆</m:t>
                              </m:r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→</m:t>
                              </m:r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∆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𝑢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∆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𝑑𝑓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𝑑𝑢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𝑑𝑢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  <a:p>
                <a:r>
                  <a:rPr lang="en-US" dirty="0"/>
                  <a:t>Technical issue: What if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𝑢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0</m:t>
                    </m:r>
                  </m:oMath>
                </a14:m>
                <a:r>
                  <a:rPr lang="en-US" dirty="0"/>
                  <a:t>?</a:t>
                </a:r>
              </a:p>
              <a:p>
                <a:r>
                  <a:rPr lang="en-US" dirty="0"/>
                  <a:t>Fix: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𝑑𝑓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𝑑𝑢</m:t>
                        </m:r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𝑢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𝜀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𝑢</m:t>
                    </m:r>
                  </m:oMath>
                </a14:m>
                <a:r>
                  <a:rPr lang="en-US" dirty="0"/>
                  <a:t> where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𝜀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0</m:t>
                    </m:r>
                  </m:oMath>
                </a14:m>
                <a:r>
                  <a:rPr lang="en-US" dirty="0"/>
                  <a:t> as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𝑢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0</m:t>
                    </m:r>
                  </m:oMath>
                </a14:m>
                <a:r>
                  <a:rPr lang="en-US" dirty="0"/>
                  <a:t> (and thus as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0</m:t>
                    </m:r>
                  </m:oMath>
                </a14:m>
                <a:r>
                  <a:rPr lang="en-US" dirty="0"/>
                  <a:t>) Now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∆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→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∆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𝑓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∆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i="1">
                              <a:latin typeface="Cambria Math"/>
                            </a:rPr>
                            <m:t>=</m:t>
                          </m:r>
                          <m:func>
                            <m:func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uncPr>
                            <m:fName>
                              <m:f>
                                <m:f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𝑑𝑓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𝑑𝑢</m:t>
                                  </m:r>
                                </m:den>
                              </m:f>
                              <m:limLow>
                                <m:limLow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/>
                                    </a:rPr>
                                    <m:t>lim</m:t>
                                  </m:r>
                                </m:e>
                                <m:lim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∆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→</m:t>
                                  </m:r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0</m:t>
                                  </m:r>
                                </m:lim>
                              </m:limLow>
                            </m:fName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∆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𝑢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∆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den>
                              </m:f>
                            </m:e>
                          </m:func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</m:e>
                      </m:func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func>
                            <m:func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/>
                                    </a:rPr>
                                    <m:t>lim</m:t>
                                  </m:r>
                                </m:e>
                                <m:lim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∆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→</m:t>
                                  </m:r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0</m:t>
                                  </m:r>
                                </m:lim>
                              </m:limLow>
                            </m:fName>
                            <m:e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</m:func>
                          <m:limLow>
                            <m:limLow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∆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𝑢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→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∆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𝑢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∆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𝑑𝑓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𝑑𝑢</m:t>
                          </m:r>
                        </m:den>
                      </m:f>
                      <m:r>
                        <a:rPr lang="en-US" i="1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𝑑𝑢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42" t="-3613" r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2AC4D6-9D50-4D6D-A575-257D46603A5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344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Part III: Rules for Derivatives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2AC4D6-9D50-4D6D-A575-257D46603A5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22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39825" y="1600201"/>
                <a:ext cx="8229600" cy="3352799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Know the derivatives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 smtClean="0">
                        <a:latin typeface="Cambria Math"/>
                      </a:rPr>
                      <m:t>sin</m:t>
                    </m:r>
                    <m:r>
                      <a:rPr lang="en-US" b="0" i="1" dirty="0" smtClean="0">
                        <a:latin typeface="Cambria Math"/>
                      </a:rPr>
                      <m:t>⁡(</m:t>
                    </m:r>
                    <m:r>
                      <a:rPr lang="en-US" b="0" i="1" dirty="0" smtClean="0">
                        <a:latin typeface="Cambria Math"/>
                      </a:rPr>
                      <m:t>𝑥</m:t>
                    </m:r>
                    <m:r>
                      <a:rPr lang="en-US" b="0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 smtClean="0">
                        <a:latin typeface="Cambria Math"/>
                      </a:rPr>
                      <m:t>cos</m:t>
                    </m:r>
                    <m:r>
                      <a:rPr lang="en-US" b="0" i="1" dirty="0" smtClean="0">
                        <a:latin typeface="Cambria Math"/>
                      </a:rPr>
                      <m:t>⁡(</m:t>
                    </m:r>
                    <m:r>
                      <a:rPr lang="en-US" b="0" i="1" dirty="0" smtClean="0">
                        <a:latin typeface="Cambria Math"/>
                      </a:rPr>
                      <m:t>𝑥</m:t>
                    </m:r>
                    <m:r>
                      <a:rPr lang="en-US" b="0" i="1" dirty="0" smtClean="0"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  <a:p>
                <a:r>
                  <a:rPr lang="en-US" dirty="0"/>
                  <a:t>Know the product rule, quotient rule, and chain rule and be able to use them to compute sums, products, quotients, and compositions of these functions.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39825" y="1600201"/>
                <a:ext cx="8229600" cy="3352799"/>
              </a:xfrm>
              <a:blipFill>
                <a:blip r:embed="rId2"/>
                <a:stretch>
                  <a:fillRect l="-889" t="-2364" r="-5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2AC4D6-9D50-4D6D-A575-257D46603A5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7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Derivative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8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90600" y="1447800"/>
                <a:ext cx="8534400" cy="5207559"/>
              </a:xfrm>
            </p:spPr>
            <p:txBody>
              <a:bodyPr>
                <a:normAutofit fontScale="92500"/>
              </a:bodyPr>
              <a:lstStyle/>
              <a:p>
                <a:r>
                  <a:rPr lang="en-US" sz="2400" dirty="0"/>
                  <a:t>For nonnegative integers n,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+∆</m:t>
                            </m:r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</m:sup>
                    </m:sSup>
                    <m:r>
                      <a:rPr lang="en-US" sz="2400" i="1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sz="240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b="0" i="1" smtClean="0">
                            <a:latin typeface="Cambria Math"/>
                          </a:rPr>
                          <m:t>𝑗</m:t>
                        </m:r>
                        <m:r>
                          <a:rPr lang="en-US" sz="2400" b="0" i="1" smtClean="0">
                            <a:latin typeface="Cambria Math"/>
                          </a:rPr>
                          <m:t>=</m:t>
                        </m:r>
                        <m:r>
                          <a:rPr lang="en-US" sz="2400" b="0" i="1" smtClean="0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sz="2400" b="0" i="1" smtClean="0">
                            <a:latin typeface="Cambria Math"/>
                          </a:rPr>
                          <m:t>𝑛</m:t>
                        </m:r>
                      </m:sup>
                      <m:e>
                        <m:d>
                          <m:dPr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en-US" sz="240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𝑛</m:t>
                                </m:r>
                              </m:num>
                              <m:den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𝑗</m:t>
                                </m:r>
                              </m:den>
                            </m:f>
                          </m:e>
                        </m:d>
                      </m:e>
                    </m:nary>
                    <m:sSup>
                      <m:sSupPr>
                        <m:ctrlPr>
                          <a:rPr lang="en-US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(</m:t>
                        </m:r>
                        <m:r>
                          <a:rPr lang="en-US" sz="2400" i="1" smtClean="0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𝑗</m:t>
                        </m:r>
                      </m:sup>
                    </m:sSup>
                    <m:sSup>
                      <m:sSupPr>
                        <m:ctrlPr>
                          <a:rPr lang="en-US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𝑗</m:t>
                        </m:r>
                      </m:sup>
                    </m:sSup>
                  </m:oMath>
                </a14:m>
                <a:endParaRPr lang="en-US" sz="2400" dirty="0"/>
              </a:p>
              <a:p>
                <a:r>
                  <a:rPr lang="en-US" sz="2400" dirty="0"/>
                  <a:t>Examples: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+∆</m:t>
                            </m:r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+</m:t>
                    </m:r>
                    <m:r>
                      <a:rPr lang="en-US" sz="2400" b="0" i="1" smtClean="0">
                        <a:latin typeface="Cambria Math"/>
                      </a:rPr>
                      <m:t>2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+</m:t>
                    </m:r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(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+∆</m:t>
                            </m:r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sup>
                    </m:sSup>
                    <m:r>
                      <a:rPr lang="en-US" sz="24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2400" i="1">
                        <a:latin typeface="Cambria Math"/>
                      </a:rPr>
                      <m:t>+</m:t>
                    </m:r>
                    <m:r>
                      <a:rPr lang="en-US" sz="2400" b="0" i="1" smtClean="0">
                        <a:latin typeface="Cambria Math"/>
                      </a:rPr>
                      <m:t>3</m:t>
                    </m:r>
                    <m:d>
                      <m:dPr>
                        <m:ctrlPr>
                          <a:rPr lang="en-US" sz="2400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d>
                    <m:sSup>
                      <m:sSupPr>
                        <m:ctrlPr>
                          <a:rPr lang="en-US" sz="240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/>
                        <a:ea typeface="Cambria Math"/>
                      </a:rPr>
                      <m:t>+</m:t>
                    </m:r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  <m:r>
                          <a:rPr lang="en-US" sz="2400" i="1">
                            <a:latin typeface="Cambria Math"/>
                          </a:rPr>
                          <m:t>(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)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(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)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en-US" sz="2400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+∆</m:t>
                            </m:r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4</m:t>
                        </m:r>
                      </m:sup>
                    </m:sSup>
                    <m:r>
                      <a:rPr lang="en-US" sz="24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sz="2400" i="1">
                        <a:latin typeface="Cambria Math"/>
                      </a:rPr>
                      <m:t>+</m:t>
                    </m:r>
                    <m:r>
                      <a:rPr lang="en-US" sz="2400" b="0" i="1" smtClean="0">
                        <a:latin typeface="Cambria Math"/>
                      </a:rPr>
                      <m:t>4</m:t>
                    </m:r>
                    <m:d>
                      <m:dPr>
                        <m:ctrlPr>
                          <a:rPr lang="en-US" sz="2400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d>
                    <m:sSup>
                      <m:sSupPr>
                        <m:ctrlPr>
                          <a:rPr lang="en-US" sz="24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sup>
                    </m:sSup>
                    <m:r>
                      <a:rPr lang="en-US" sz="2400" i="1">
                        <a:latin typeface="Cambria Math"/>
                        <a:ea typeface="Cambria Math"/>
                      </a:rPr>
                      <m:t>+</m:t>
                    </m:r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6</m:t>
                        </m:r>
                        <m:r>
                          <a:rPr lang="en-US" sz="2400" i="1">
                            <a:latin typeface="Cambria Math"/>
                          </a:rPr>
                          <m:t>(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)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sz="24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4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(</m:t>
                            </m:r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∆</m:t>
                            </m:r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+(∆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)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4</m:t>
                        </m:r>
                      </m:sup>
                    </m:sSup>
                  </m:oMath>
                </a14:m>
                <a:endParaRPr lang="en-US" sz="240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400" i="1">
                                    <a:latin typeface="Cambria Math"/>
                                  </a:rPr>
                                  <m:t>+∆</m:t>
                                </m:r>
                                <m:r>
                                  <a:rPr lang="en-US" sz="2400" i="1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e>
                            </m:d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sup>
                        </m:sSup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∆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𝑥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(</m:t>
                            </m:r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  <m:d>
                          <m:dPr>
                            <m:ctrlPr>
                              <a:rPr lang="en-US" sz="2400" i="1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∆</m:t>
                            </m:r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</m:d>
                        <m:sSup>
                          <m:sSupPr>
                            <m:ctrlPr>
                              <a:rPr lang="en-US" sz="2400" i="1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400" i="1"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latin typeface="Cambria Math"/>
                                    <a:ea typeface="Cambria Math"/>
                                  </a:rPr>
                                  <m:t>∆</m:t>
                                </m:r>
                                <m:r>
                                  <a:rPr lang="en-US" sz="2400" i="1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e>
                            </m:d>
                          </m:e>
                          <m:sup>
                            <m:r>
                              <a:rPr lang="en-US" sz="24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/>
                          </a:rPr>
                          <m:t>(…)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)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sz="2400" i="1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sup>
                        </m:sSup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∆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𝑥</m:t>
                        </m:r>
                      </m:den>
                    </m:f>
                    <m:r>
                      <a:rPr lang="en-US" sz="24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  <a:ea typeface="Cambria Math"/>
                      </a:rPr>
                      <m:t>+(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)</m:t>
                    </m:r>
                    <m:r>
                      <a:rPr lang="en-US" sz="2400" i="1">
                        <a:latin typeface="Cambria Math"/>
                      </a:rPr>
                      <m:t>(…)</m:t>
                    </m:r>
                  </m:oMath>
                </a14:m>
                <a:endParaRPr lang="en-US" sz="2400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 smtClean="0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400" i="0" smtClean="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∆</m:t>
                            </m:r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  <m:r>
                              <a:rPr lang="en-US" sz="2400" i="1" smtClean="0">
                                <a:latin typeface="Cambria Math"/>
                                <a:ea typeface="Cambria Math"/>
                              </a:rPr>
                              <m:t>→</m:t>
                            </m:r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+∆</m:t>
                                    </m:r>
                                    <m:r>
                                      <a:rPr lang="en-US" sz="2400" i="1">
                                        <a:latin typeface="Cambria Math"/>
                                        <a:ea typeface="Cambria Math"/>
                                      </a:rPr>
                                      <m:t>𝑥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sz="2400" i="1">
                                    <a:latin typeface="Cambria Math"/>
                                    <a:ea typeface="Cambria Math"/>
                                  </a:rPr>
                                  <m:t>𝑛</m:t>
                                </m:r>
                              </m:sup>
                            </m:sSup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sz="2400" i="1"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/>
                                    <a:ea typeface="Cambria Math"/>
                                  </a:rPr>
                                  <m:t>𝑛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400" i="1">
                                <a:latin typeface="Cambria Math"/>
                              </a:rPr>
                              <m:t>∆</m:t>
                            </m:r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den>
                        </m:f>
                      </m:e>
                    </m:func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limLow>
                      <m:limLowPr>
                        <m:ctrlPr>
                          <a:rPr lang="en-US" sz="2400" i="1">
                            <a:latin typeface="Cambria Math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</a:rPr>
                          <m:t>lim</m:t>
                        </m:r>
                      </m:e>
                      <m:lim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→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0</m:t>
                        </m:r>
                      </m:lim>
                    </m:limLow>
                    <m:sSup>
                      <m:sSupPr>
                        <m:ctrlPr>
                          <a:rPr lang="en-US" sz="24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𝑛𝑥</m:t>
                        </m:r>
                      </m:e>
                      <m:sup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𝑛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1</m:t>
                        </m:r>
                      </m:sup>
                    </m:sSup>
                    <m:r>
                      <a:rPr lang="en-US" sz="2400" i="1">
                        <a:latin typeface="Cambria Math"/>
                        <a:ea typeface="Cambria Math"/>
                      </a:rPr>
                      <m:t>+</m:t>
                    </m:r>
                    <m:d>
                      <m:dPr>
                        <m:ctrlPr>
                          <a:rPr lang="en-US" sz="2400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d>
                    <m:d>
                      <m:dPr>
                        <m:ctrlPr>
                          <a:rPr lang="en-US" sz="2400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/>
                          </a:rPr>
                          <m:t>…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</a:rPr>
                      <m:t>𝑛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sup>
                    </m:sSup>
                  </m:oMath>
                </a14:m>
                <a:endParaRPr lang="en-US" sz="2400" dirty="0"/>
              </a:p>
              <a:p>
                <a:r>
                  <a:rPr lang="en-US" sz="2400" dirty="0"/>
                  <a:t>If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= 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400" dirty="0"/>
                  <a:t> then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𝑓</m:t>
                    </m:r>
                    <m:r>
                      <a:rPr lang="en-US" sz="2400" b="0" i="1" smtClean="0">
                        <a:latin typeface="Cambria Math"/>
                      </a:rPr>
                      <m:t>′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</a:rPr>
                      <m:t>𝑛</m:t>
                    </m:r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sup>
                    </m:sSup>
                  </m:oMath>
                </a14:m>
                <a:endParaRPr lang="en-US" sz="2400" dirty="0"/>
              </a:p>
              <a:p>
                <a:r>
                  <a:rPr lang="en-US" sz="2400" dirty="0"/>
                  <a:t>This holds for all n, not just nonnegative integers! We’ll prove this for rational numbers later using implicit differentiation.</a:t>
                </a:r>
              </a:p>
              <a:p>
                <a:endParaRPr lang="en-US" sz="2400" dirty="0"/>
              </a:p>
              <a:p>
                <a:endParaRPr lang="en-US" sz="2400" dirty="0"/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90600" y="1447800"/>
                <a:ext cx="8534400" cy="5207559"/>
              </a:xfrm>
              <a:blipFill>
                <a:blip r:embed="rId3"/>
                <a:stretch>
                  <a:fillRect l="-3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2AC4D6-9D50-4D6D-A575-257D46603A5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470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Derivative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sin</m:t>
                    </m:r>
                    <m:r>
                      <a:rPr lang="en-US" b="0" i="1" smtClean="0">
                        <a:latin typeface="Cambria Math"/>
                      </a:rPr>
                      <m:t>⁡(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8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47800" y="1524000"/>
                <a:ext cx="8991600" cy="5715000"/>
              </a:xfrm>
            </p:spPr>
            <p:txBody>
              <a:bodyPr>
                <a:normAutofit/>
              </a:bodyPr>
              <a:lstStyle/>
              <a:p>
                <a:endParaRPr lang="en-US" sz="200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000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+∆</m:t>
                                </m:r>
                                <m:r>
                                  <a:rPr lang="en-US" sz="2000" b="0" i="1" smtClean="0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e>
                            </m:d>
                          </m:e>
                        </m:func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/>
                            <a:ea typeface="Cambria Math"/>
                          </a:rPr>
                          <m:t>sin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⁡(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num>
                      <m:den>
                        <m:r>
                          <a:rPr lang="en-US" sz="2000" i="1" smtClean="0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den>
                    </m:f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000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d>
                          </m:e>
                        </m:func>
                        <m:func>
                          <m:func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000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  <m:t>∆</m:t>
                                </m:r>
                                <m: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e>
                            </m:d>
                          </m:e>
                        </m:func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+</m:t>
                        </m:r>
                        <m:func>
                          <m:funcPr>
                            <m:ctrlP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/>
                                <a:ea typeface="Cambria Math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000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000" b="0" i="1" smtClean="0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e>
                            </m:d>
                          </m:e>
                        </m:func>
                        <m:func>
                          <m:funcPr>
                            <m:ctrlP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/>
                                <a:ea typeface="Cambria Math"/>
                              </a:rPr>
                              <m:t>sin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000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  <m:t>∆</m:t>
                                </m:r>
                                <m: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e>
                            </m:d>
                          </m:e>
                        </m:func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/>
                            <a:ea typeface="Cambria Math"/>
                          </a:rPr>
                          <m:t>sin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⁡(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𝑥</m:t>
                        </m:r>
                      </m:den>
                    </m:f>
                  </m:oMath>
                </a14:m>
                <a:endParaRPr lang="en-US" sz="2000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/>
                          </a:rPr>
                        </m:ctrlPr>
                      </m:funcPr>
                      <m:fName>
                        <m:f>
                          <m:f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sz="2000" i="1"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sin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n-US" sz="2000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+∆</m:t>
                                    </m:r>
                                    <m:r>
                                      <a:rPr lang="en-US" sz="2000" i="1">
                                        <a:latin typeface="Cambria Math"/>
                                        <a:ea typeface="Cambria Math"/>
                                      </a:rPr>
                                      <m:t>𝑥</m:t>
                                    </m:r>
                                  </m:e>
                                </m:d>
                              </m:e>
                            </m:func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  <a:ea typeface="Cambria Math"/>
                              </a:rPr>
                              <m:t>sin</m:t>
                            </m:r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⁡(</m:t>
                            </m:r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)</m:t>
                            </m:r>
                          </m:num>
                          <m:den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∆</m:t>
                            </m:r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den>
                        </m:f>
                        <m:r>
                          <a:rPr lang="en-US" sz="2000" b="0" i="0" smtClean="0">
                            <a:latin typeface="Cambria Math"/>
                            <a:ea typeface="Cambria Math"/>
                          </a:rPr>
                          <m:t>=</m:t>
                        </m:r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func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en-US" sz="2000">
                                <a:latin typeface="Cambria Math"/>
                              </a:rPr>
                              <m:t>(</m:t>
                            </m:r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  <m:t>∆</m:t>
                                </m:r>
                                <m: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1</m:t>
                            </m:r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)</m:t>
                            </m:r>
                          </m:e>
                        </m:func>
                      </m:num>
                      <m:den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𝑥</m:t>
                        </m:r>
                      </m:den>
                    </m:f>
                    <m:r>
                      <a:rPr lang="en-US" sz="2000" i="1">
                        <a:latin typeface="Cambria Math"/>
                        <a:ea typeface="Cambria Math"/>
                      </a:rPr>
                      <m:t>+</m:t>
                    </m:r>
                    <m:func>
                      <m:funcPr>
                        <m:ctrlPr>
                          <a:rPr lang="en-US" sz="2000" i="1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  <a:ea typeface="Cambria Math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sz="2000" i="1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</m:d>
                      </m:e>
                    </m:func>
                    <m:f>
                      <m:fPr>
                        <m:ctrlPr>
                          <a:rPr lang="en-US" sz="20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2000" i="1">
                                <a:latin typeface="Cambria Math"/>
                                <a:ea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  <a:ea typeface="Cambria Math"/>
                              </a:rPr>
                              <m:t>sin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  <m:t>∆</m:t>
                                </m:r>
                                <m: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e>
                            </m:d>
                          </m:e>
                        </m:func>
                      </m:num>
                      <m:den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𝑥</m:t>
                        </m:r>
                      </m:den>
                    </m:f>
                  </m:oMath>
                </a14:m>
                <a:endParaRPr lang="en-US" sz="2000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 smtClean="0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 smtClean="0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 i="0" smtClean="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∆</m:t>
                            </m:r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  <m:r>
                              <a:rPr lang="en-US" sz="2000" i="1" smtClean="0">
                                <a:latin typeface="Cambria Math"/>
                                <a:ea typeface="Cambria Math"/>
                              </a:rPr>
                              <m:t>→</m:t>
                            </m:r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sz="2000" i="1"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sin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n-US" sz="2000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+∆</m:t>
                                    </m:r>
                                    <m:r>
                                      <a:rPr lang="en-US" sz="2000" i="1">
                                        <a:latin typeface="Cambria Math"/>
                                        <a:ea typeface="Cambria Math"/>
                                      </a:rPr>
                                      <m:t>𝑥</m:t>
                                    </m:r>
                                  </m:e>
                                </m:d>
                              </m:e>
                            </m:func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  <a:ea typeface="Cambria Math"/>
                              </a:rPr>
                              <m:t>sin</m:t>
                            </m:r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⁡(</m:t>
                            </m:r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)</m:t>
                            </m:r>
                          </m:num>
                          <m:den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∆</m:t>
                            </m:r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den>
                        </m:f>
                      </m:e>
                    </m:func>
                    <m:func>
                      <m:funcPr>
                        <m:ctrlPr>
                          <a:rPr lang="en-US" sz="2000" i="1">
                            <a:latin typeface="Cambria Math"/>
                          </a:rPr>
                        </m:ctrlPr>
                      </m:funcPr>
                      <m:fName>
                        <m:r>
                          <a:rPr lang="en-US" sz="2000">
                            <a:latin typeface="Cambria Math"/>
                            <a:ea typeface="Cambria Math"/>
                          </a:rPr>
                          <m:t>=</m:t>
                        </m:r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func>
                    <m:limLow>
                      <m:limLowPr>
                        <m:ctrlPr>
                          <a:rPr lang="en-US" sz="2000" i="1">
                            <a:latin typeface="Cambria Math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lim</m:t>
                        </m:r>
                      </m:e>
                      <m:lim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→</m:t>
                        </m:r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0</m:t>
                        </m:r>
                      </m:lim>
                    </m:limLow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en-US" sz="2000">
                                <a:latin typeface="Cambria Math"/>
                              </a:rPr>
                              <m:t>(</m:t>
                            </m:r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  <m:t>∆</m:t>
                                </m:r>
                                <m: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1</m:t>
                            </m:r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)</m:t>
                            </m:r>
                          </m:e>
                        </m:func>
                      </m:num>
                      <m:den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𝑥</m:t>
                        </m:r>
                      </m:den>
                    </m:f>
                    <m:r>
                      <a:rPr lang="en-US" sz="2000" i="1">
                        <a:latin typeface="Cambria Math"/>
                        <a:ea typeface="Cambria Math"/>
                      </a:rPr>
                      <m:t>+</m:t>
                    </m:r>
                    <m:func>
                      <m:funcPr>
                        <m:ctrlPr>
                          <a:rPr lang="en-US" sz="2000" i="1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  <a:ea typeface="Cambria Math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sz="2000" i="1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</m:d>
                      </m:e>
                    </m:func>
                    <m:limLow>
                      <m:limLowPr>
                        <m:ctrlPr>
                          <a:rPr lang="en-US" sz="2000" i="1">
                            <a:latin typeface="Cambria Math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lim</m:t>
                        </m:r>
                      </m:e>
                      <m:lim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→</m:t>
                        </m:r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0</m:t>
                        </m:r>
                      </m:lim>
                    </m:limLow>
                    <m:f>
                      <m:fPr>
                        <m:ctrlPr>
                          <a:rPr lang="en-US" sz="20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2000" i="1">
                                <a:latin typeface="Cambria Math"/>
                                <a:ea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  <a:ea typeface="Cambria Math"/>
                              </a:rPr>
                              <m:t>sin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  <m:t>∆</m:t>
                                </m:r>
                                <m: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e>
                            </m:d>
                          </m:e>
                        </m:func>
                      </m:num>
                      <m:den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𝑥</m:t>
                        </m:r>
                      </m:den>
                    </m:f>
                  </m:oMath>
                </a14:m>
                <a:endParaRPr lang="en-US" sz="2000" dirty="0"/>
              </a:p>
              <a:p>
                <a:endParaRPr lang="en-US" sz="2000" dirty="0"/>
              </a:p>
              <a:p>
                <a:r>
                  <a:rPr lang="en-US" sz="2000" dirty="0"/>
                  <a:t>Recall that</a:t>
                </a:r>
                <a14:m>
                  <m:oMath xmlns:m="http://schemas.openxmlformats.org/officeDocument/2006/math">
                    <m:limLow>
                      <m:limLowPr>
                        <m:ctrlPr>
                          <a:rPr lang="en-US" sz="2000" i="1">
                            <a:latin typeface="Cambria Math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lim</m:t>
                        </m:r>
                      </m:e>
                      <m:lim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→</m:t>
                        </m:r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0</m:t>
                        </m:r>
                      </m:lim>
                    </m:limLow>
                    <m:f>
                      <m:fPr>
                        <m:ctrlPr>
                          <a:rPr lang="en-US" sz="20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2000" i="1">
                                <a:latin typeface="Cambria Math"/>
                                <a:ea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  <a:ea typeface="Cambria Math"/>
                              </a:rPr>
                              <m:t>sin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  <m:t>∆</m:t>
                                </m:r>
                                <m: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e>
                            </m:d>
                          </m:e>
                        </m:func>
                      </m:num>
                      <m:den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𝑥</m:t>
                        </m:r>
                      </m:den>
                    </m:f>
                    <m:r>
                      <a:rPr lang="en-US" sz="2000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1</m:t>
                    </m:r>
                  </m:oMath>
                </a14:m>
                <a:endParaRPr lang="en-US" sz="2000" b="0" dirty="0">
                  <a:ea typeface="Cambria Math"/>
                </a:endParaRPr>
              </a:p>
              <a:p>
                <a:r>
                  <a:rPr lang="en-US" sz="2000" dirty="0"/>
                  <a:t>Recall that </a:t>
                </a:r>
                <a14:m>
                  <m:oMath xmlns:m="http://schemas.openxmlformats.org/officeDocument/2006/math">
                    <m:limLow>
                      <m:limLowPr>
                        <m:ctrlPr>
                          <a:rPr lang="en-US" sz="2000" i="1">
                            <a:latin typeface="Cambria Math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lim</m:t>
                        </m:r>
                      </m:e>
                      <m:lim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→</m:t>
                        </m:r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0</m:t>
                        </m:r>
                      </m:lim>
                    </m:limLow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en-US" sz="2000">
                                <a:latin typeface="Cambria Math"/>
                              </a:rPr>
                              <m:t>(</m:t>
                            </m:r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  <m:t>∆</m:t>
                                </m:r>
                                <m: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1</m:t>
                            </m:r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)</m:t>
                            </m:r>
                          </m:e>
                        </m:func>
                      </m:num>
                      <m:den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𝑥</m:t>
                        </m:r>
                      </m:den>
                    </m:f>
                    <m:r>
                      <a:rPr lang="en-US" sz="2000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0</m:t>
                    </m:r>
                  </m:oMath>
                </a14:m>
                <a:endParaRPr lang="en-US" sz="2000" b="0" dirty="0">
                  <a:ea typeface="Cambria Math"/>
                </a:endParaRP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∆</m:t>
                            </m:r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→</m:t>
                            </m:r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sz="2000" i="1"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sin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n-US" sz="2000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+∆</m:t>
                                    </m:r>
                                    <m:r>
                                      <a:rPr lang="en-US" sz="2000" i="1">
                                        <a:latin typeface="Cambria Math"/>
                                        <a:ea typeface="Cambria Math"/>
                                      </a:rPr>
                                      <m:t>𝑥</m:t>
                                    </m:r>
                                  </m:e>
                                </m:d>
                              </m:e>
                            </m:func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  <a:ea typeface="Cambria Math"/>
                              </a:rPr>
                              <m:t>sin</m:t>
                            </m:r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⁡(</m:t>
                            </m:r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)</m:t>
                            </m:r>
                          </m:num>
                          <m:den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∆</m:t>
                            </m:r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den>
                        </m:f>
                      </m:e>
                    </m:func>
                    <m:r>
                      <a:rPr lang="en-US" sz="2000" b="0" i="1" smtClean="0">
                        <a:latin typeface="Cambria Math"/>
                        <a:ea typeface="Cambria Math"/>
                      </a:rPr>
                      <m:t>=</m:t>
                    </m:r>
                    <m:func>
                      <m:funcPr>
                        <m:ctrlPr>
                          <a:rPr lang="en-US" sz="2000" b="0" i="1" smtClean="0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/>
                            <a:ea typeface="Cambria Math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en-US" sz="2000" b="0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0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+</m:t>
                    </m:r>
                    <m:func>
                      <m:funcPr>
                        <m:ctrlPr>
                          <a:rPr lang="en-US" sz="2000" b="0" i="1" smtClean="0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/>
                            <a:ea typeface="Cambria Math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en-US" sz="2000" b="0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1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  <a:ea typeface="Cambria Math"/>
                      </a:rPr>
                      <m:t>cos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⁡(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sz="2000" b="0" dirty="0">
                  <a:ea typeface="Cambria Math"/>
                </a:endParaRPr>
              </a:p>
              <a:p>
                <a:r>
                  <a:rPr lang="en-US" sz="2000" dirty="0">
                    <a:ea typeface="Cambria Math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/>
                        <a:ea typeface="Cambria Math"/>
                      </a:rPr>
                      <m:t>=</m:t>
                    </m:r>
                    <m:func>
                      <m:funcPr>
                        <m:ctrlPr>
                          <a:rPr lang="en-US" sz="2000" b="0" i="1" smtClean="0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/>
                            <a:ea typeface="Cambria Math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</m:d>
                      </m:e>
                    </m:func>
                  </m:oMath>
                </a14:m>
                <a:r>
                  <a:rPr lang="en-US" sz="2000" b="0" dirty="0">
                    <a:ea typeface="Cambria Math"/>
                  </a:rPr>
                  <a:t> then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  <a:ea typeface="Cambria Math"/>
                      </a:rPr>
                      <m:t>𝑓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′</m:t>
                    </m:r>
                    <m:d>
                      <m:dPr>
                        <m:ctrlPr>
                          <a:rPr lang="en-US" sz="2000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latin typeface="Cambria Math"/>
                        <a:ea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/>
                            <a:ea typeface="Cambria Math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sz="2000" i="1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</m:d>
                      </m:e>
                    </m:func>
                  </m:oMath>
                </a14:m>
                <a:endParaRPr lang="en-US" sz="2000" b="0" dirty="0">
                  <a:ea typeface="Cambria Math"/>
                </a:endParaRPr>
              </a:p>
              <a:p>
                <a:endParaRPr lang="en-US" sz="2000" b="0" dirty="0">
                  <a:ea typeface="Cambria Math"/>
                </a:endParaRPr>
              </a:p>
              <a:p>
                <a:endParaRPr lang="en-US" sz="2000" dirty="0"/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47800" y="1524000"/>
                <a:ext cx="8991600" cy="5715000"/>
              </a:xfrm>
              <a:blipFill>
                <a:blip r:embed="rId3"/>
                <a:stretch>
                  <a:fillRect l="-1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2AC4D6-9D50-4D6D-A575-257D46603A5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41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Derivative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cos</m:t>
                    </m:r>
                    <m:r>
                      <a:rPr lang="en-US" b="0" i="1" smtClean="0">
                        <a:latin typeface="Cambria Math"/>
                      </a:rPr>
                      <m:t>⁡(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8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95400" y="1752600"/>
                <a:ext cx="8382000" cy="3657600"/>
              </a:xfrm>
            </p:spPr>
            <p:txBody>
              <a:bodyPr>
                <a:normAutofit/>
              </a:bodyPr>
              <a:lstStyle/>
              <a:p>
                <a:endParaRPr lang="en-US" sz="2400" dirty="0"/>
              </a:p>
              <a:p>
                <a:r>
                  <a:rPr lang="en-US" dirty="0">
                    <a:ea typeface="Cambria Math"/>
                  </a:rPr>
                  <a:t>Following similar reasoning,</a:t>
                </a:r>
              </a:p>
              <a:p>
                <a:pPr marL="0" indent="0">
                  <a:buNone/>
                </a:pPr>
                <a:endParaRPr lang="en-US" dirty="0">
                  <a:ea typeface="Cambria Math"/>
                </a:endParaRPr>
              </a:p>
              <a:p>
                <a:pPr marL="0" indent="0">
                  <a:buNone/>
                </a:pPr>
                <a:r>
                  <a:rPr lang="en-US" dirty="0">
                    <a:ea typeface="Cambria Math"/>
                  </a:rPr>
                  <a:t> 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  <a:ea typeface="Cambria Math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</m:d>
                      </m:e>
                    </m:func>
                  </m:oMath>
                </a14:m>
                <a:r>
                  <a:rPr lang="en-US" b="0" dirty="0">
                    <a:ea typeface="Cambria Math"/>
                  </a:rPr>
                  <a:t> then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′</m:t>
                    </m:r>
                    <m:d>
                      <m:d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  <a:ea typeface="Cambria Math"/>
                      </a:rPr>
                      <m:t>=</m:t>
                    </m:r>
                    <m:func>
                      <m:func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  <a:ea typeface="Cambria Math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</m:d>
                      </m:e>
                    </m:func>
                  </m:oMath>
                </a14:m>
                <a:endParaRPr lang="en-US" b="0" dirty="0">
                  <a:ea typeface="Cambria Math"/>
                </a:endParaRPr>
              </a:p>
              <a:p>
                <a:endParaRPr lang="en-US" sz="2000" b="0" dirty="0">
                  <a:ea typeface="Cambria Math"/>
                </a:endParaRPr>
              </a:p>
              <a:p>
                <a:endParaRPr lang="en-US" sz="2400" dirty="0"/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95400" y="1752600"/>
                <a:ext cx="8382000" cy="3657600"/>
              </a:xfrm>
              <a:blipFill>
                <a:blip r:embed="rId3"/>
                <a:stretch>
                  <a:fillRect l="-8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2AC4D6-9D50-4D6D-A575-257D46603A5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443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Derivatives of Sums </a:t>
            </a:r>
            <a:br>
              <a:rPr lang="en-US" dirty="0"/>
            </a:br>
            <a:r>
              <a:rPr lang="en-US" dirty="0"/>
              <a:t>and Differences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95400" y="1600200"/>
                <a:ext cx="7848600" cy="5257800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𝑔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𝑑𝑓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𝑑𝑔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𝑑𝑥</m:t>
                        </m:r>
                      </m:den>
                    </m:f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</m:t>
                        </m:r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𝑓</m:t>
                        </m:r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i="1">
                            <a:latin typeface="Cambria Math"/>
                          </a:rPr>
                          <m:t>𝑔</m:t>
                        </m:r>
                        <m:r>
                          <a:rPr lang="en-US" i="1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𝑑𝑓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𝑑𝑔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en-US" dirty="0"/>
                  <a:t>This seems intuitive, but let’s check the first equation to be sure.</a:t>
                </a:r>
              </a:p>
              <a:p>
                <a:r>
                  <a:rPr lang="en-US" dirty="0"/>
                  <a:t>Take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+∆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dirty="0"/>
              </a:p>
              <a:p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</m:t>
                        </m:r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𝑓</m:t>
                        </m:r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r>
                          <a:rPr lang="en-US" i="1">
                            <a:latin typeface="Cambria Math"/>
                          </a:rPr>
                          <m:t>𝑔</m:t>
                        </m:r>
                        <m:r>
                          <a:rPr lang="en-US" i="1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∆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→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∆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𝑓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𝑔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)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∆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den>
                        </m:f>
                      </m:e>
                    </m:func>
                    <m:r>
                      <a:rPr lang="en-US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∆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→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∆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𝑓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+∆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𝑔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∆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den>
                        </m:f>
                      </m:e>
                    </m:func>
                    <m:r>
                      <a:rPr lang="en-US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∆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→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i="1" smtClean="0">
                                <a:latin typeface="Cambria Math"/>
                                <a:ea typeface="Cambria Math"/>
                              </a:rPr>
                              <m:t>∆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𝑓</m:t>
                            </m:r>
                          </m:num>
                          <m:den>
                            <m:r>
                              <a:rPr lang="en-US" i="1" smtClean="0">
                                <a:latin typeface="Cambria Math"/>
                                <a:ea typeface="Cambria Math"/>
                              </a:rPr>
                              <m:t>∆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den>
                        </m:f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+</m:t>
                        </m:r>
                        <m:func>
                          <m:funcPr>
                            <m:ctrlPr>
                              <a:rPr lang="en-US" i="1">
                                <a:latin typeface="Cambria Math"/>
                              </a:rPr>
                            </m:ctrlPr>
                          </m:funcPr>
                          <m:fName>
                            <m:limLow>
                              <m:limLow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/>
                                  </a:rPr>
                                  <m:t>lim</m:t>
                                </m:r>
                              </m:e>
                              <m:lim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∆</m:t>
                                </m:r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→</m:t>
                                </m:r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0</m:t>
                                </m:r>
                              </m:lim>
                            </m:limLow>
                          </m:fName>
                          <m:e>
                            <m:f>
                              <m:f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∆</m:t>
                                </m:r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𝑔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∆</m:t>
                                </m:r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den>
                            </m:f>
                          </m:e>
                        </m:func>
                      </m:e>
                    </m:func>
                    <m:r>
                      <a:rPr lang="en-US" b="0" i="0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𝑑𝑓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𝑑𝑔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𝑑𝑥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95400" y="1600200"/>
                <a:ext cx="7848600" cy="5257800"/>
              </a:xfrm>
              <a:blipFill>
                <a:blip r:embed="rId2"/>
                <a:stretch>
                  <a:fillRect l="-9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2AC4D6-9D50-4D6D-A575-257D46603A5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164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Product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95400" y="1295400"/>
                <a:ext cx="8229600" cy="5562600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What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𝑓𝑔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US" dirty="0"/>
                  <a:t>?</a:t>
                </a:r>
              </a:p>
              <a:p>
                <a:r>
                  <a:rPr lang="en-US" dirty="0">
                    <a:solidFill>
                      <a:srgbClr val="FF0000"/>
                    </a:solidFill>
                  </a:rPr>
                  <a:t>Warning</a:t>
                </a:r>
                <a:r>
                  <a:rPr lang="en-US" dirty="0"/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</m:t>
                        </m:r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𝑓𝑔</m:t>
                        </m:r>
                        <m:r>
                          <a:rPr lang="en-US" i="1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i="1" smtClean="0">
                        <a:latin typeface="Cambria Math"/>
                        <a:ea typeface="Cambria Math"/>
                      </a:rPr>
                      <m:t>≠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𝑑𝑓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𝑑𝑥</m:t>
                        </m:r>
                      </m:den>
                    </m:f>
                    <m:r>
                      <a:rPr lang="en-US" i="1" smtClean="0">
                        <a:latin typeface="Cambria Math"/>
                        <a:ea typeface="Cambria Math"/>
                      </a:rPr>
                      <m:t>∙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𝑑𝑔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𝑑𝑥</m:t>
                        </m:r>
                      </m:den>
                    </m:f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∆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𝑓𝑔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𝑓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+∆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𝑓</m:t>
                        </m:r>
                      </m:e>
                    </m:d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𝑔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+∆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𝑔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𝑓𝑔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∆</m:t>
                    </m:r>
                    <m:d>
                      <m:d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𝑓𝑔</m:t>
                        </m:r>
                      </m:e>
                    </m:d>
                    <m:r>
                      <a:rPr lang="en-US" i="1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𝑔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𝑔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+∆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𝑔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</m:t>
                        </m:r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𝑓𝑔</m:t>
                        </m:r>
                        <m:r>
                          <a:rPr lang="en-US" i="1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∆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→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∆(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𝑓𝑔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)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∆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den>
                        </m:f>
                      </m:e>
                    </m:func>
                    <m:r>
                      <a:rPr lang="en-US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∆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→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𝑓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∆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𝑔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+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𝑔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∆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𝑓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+∆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𝑓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∆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𝑔</m:t>
                            </m:r>
                            <m:r>
                              <m:rPr>
                                <m:nor/>
                              </m:rPr>
                              <a:rPr lang="en-US" dirty="0"/>
                              <m:t> 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∆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den>
                        </m:f>
                      </m:e>
                    </m:func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</m:t>
                        </m:r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𝑓𝑔</m:t>
                        </m:r>
                        <m:r>
                          <a:rPr lang="en-US" i="1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𝑓</m:t>
                    </m:r>
                    <m:func>
                      <m:funcPr>
                        <m:ctrlPr>
                          <a:rPr lang="en-US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∆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→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∆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𝑔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∆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den>
                        </m:f>
                      </m:e>
                    </m:func>
                    <m:r>
                      <a:rPr lang="en-US" b="0" i="1" smtClean="0">
                        <a:latin typeface="Cambria Math"/>
                        <a:ea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𝑔</m:t>
                    </m:r>
                    <m:func>
                      <m:funcPr>
                        <m:ctrlPr>
                          <a:rPr lang="en-US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∆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→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∆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𝑓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∆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den>
                        </m:f>
                      </m:e>
                    </m:func>
                    <m:r>
                      <a:rPr lang="en-US" b="0" i="0" smtClean="0">
                        <a:latin typeface="Cambria Math"/>
                        <a:ea typeface="Cambria Math"/>
                      </a:rPr>
                      <m:t>+</m:t>
                    </m:r>
                    <m:func>
                      <m:funcPr>
                        <m:ctrlPr>
                          <a:rPr lang="en-US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∆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→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∆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𝑓</m:t>
                            </m:r>
                            <m:r>
                              <a:rPr lang="en-US" i="1" smtClean="0">
                                <a:latin typeface="Cambria Math"/>
                                <a:ea typeface="Cambria Math"/>
                              </a:rPr>
                              <m:t>∆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𝑔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∆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den>
                        </m:f>
                      </m:e>
                    </m:func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</m:t>
                        </m:r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𝑓𝑔</m:t>
                        </m:r>
                        <m:r>
                          <a:rPr lang="en-US" i="1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𝑓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𝑑𝑔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i="1">
                        <a:latin typeface="Cambria Math"/>
                        <a:ea typeface="Cambria Math"/>
                      </a:rPr>
                      <m:t>+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𝑔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</m:t>
                        </m:r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95400" y="1295400"/>
                <a:ext cx="8229600" cy="5562600"/>
              </a:xfrm>
              <a:blipFill>
                <a:blip r:embed="rId2"/>
                <a:stretch>
                  <a:fillRect l="-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2AC4D6-9D50-4D6D-A575-257D46603A5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803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Quotient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71600" y="1333500"/>
                <a:ext cx="8534400" cy="5562600"/>
              </a:xfrm>
            </p:spPr>
            <p:txBody>
              <a:bodyPr>
                <a:normAutofit/>
              </a:bodyPr>
              <a:lstStyle/>
              <a:p>
                <a:r>
                  <a:rPr lang="en-US" sz="2800" dirty="0"/>
                  <a:t>What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𝑑</m:t>
                        </m:r>
                        <m:d>
                          <m:dPr>
                            <m:ctrlPr>
                              <a:rPr lang="en-US" sz="2800" i="1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800" i="1"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800" i="1">
                                    <a:latin typeface="Cambria Math"/>
                                    <a:ea typeface="Cambria Math"/>
                                  </a:rPr>
                                  <m:t>𝑓</m:t>
                                </m:r>
                              </m:num>
                              <m:den>
                                <m:r>
                                  <a:rPr lang="en-US" sz="2800" i="1">
                                    <a:latin typeface="Cambria Math"/>
                                    <a:ea typeface="Cambria Math"/>
                                  </a:rPr>
                                  <m:t>𝑔</m:t>
                                </m:r>
                              </m:den>
                            </m:f>
                          </m:e>
                        </m:d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US" sz="2800" dirty="0"/>
                  <a:t>?</a:t>
                </a:r>
              </a:p>
              <a:p>
                <a:r>
                  <a:rPr lang="en-US" sz="2800" dirty="0">
                    <a:solidFill>
                      <a:srgbClr val="FF0000"/>
                    </a:solidFill>
                  </a:rPr>
                  <a:t>Warning</a:t>
                </a:r>
                <a:r>
                  <a:rPr lang="en-US" sz="2800" dirty="0"/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𝑑</m:t>
                        </m:r>
                        <m:d>
                          <m:dPr>
                            <m:ctrlPr>
                              <a:rPr lang="en-US" sz="2800" i="1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800" i="1"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800" i="1">
                                    <a:latin typeface="Cambria Math"/>
                                    <a:ea typeface="Cambria Math"/>
                                  </a:rPr>
                                  <m:t>𝑓</m:t>
                                </m:r>
                              </m:num>
                              <m:den>
                                <m:r>
                                  <a:rPr lang="en-US" sz="2800" i="1">
                                    <a:latin typeface="Cambria Math"/>
                                    <a:ea typeface="Cambria Math"/>
                                  </a:rPr>
                                  <m:t>𝑔</m:t>
                                </m:r>
                              </m:den>
                            </m:f>
                          </m:e>
                        </m:d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sz="2800" i="1" smtClean="0">
                        <a:latin typeface="Cambria Math"/>
                        <a:ea typeface="Cambria Math"/>
                      </a:rPr>
                      <m:t>≠</m:t>
                    </m:r>
                    <m:f>
                      <m:fPr>
                        <m:ctrlPr>
                          <a:rPr lang="en-US" sz="280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sz="2800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𝑑𝑓</m:t>
                            </m:r>
                          </m:num>
                          <m:den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𝑑𝑥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en-US" sz="2800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𝑑𝑔</m:t>
                            </m:r>
                          </m:num>
                          <m:den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𝑑𝑥</m:t>
                            </m:r>
                          </m:den>
                        </m:f>
                      </m:den>
                    </m:f>
                  </m:oMath>
                </a14:m>
                <a:endParaRPr lang="en-US" sz="2800" dirty="0">
                  <a:solidFill>
                    <a:srgbClr val="FF0000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∆</m:t>
                    </m:r>
                    <m:d>
                      <m:dPr>
                        <m:ctrlPr>
                          <a:rPr lang="en-US" sz="28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𝑓</m:t>
                            </m:r>
                          </m:num>
                          <m:den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𝑔</m:t>
                            </m:r>
                          </m:den>
                        </m:f>
                      </m:e>
                    </m:d>
                    <m:r>
                      <a:rPr lang="en-US" sz="2800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𝑓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+∆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𝑓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𝑔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+∆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𝑔</m:t>
                        </m:r>
                      </m:den>
                    </m:f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−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𝑓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𝑔</m:t>
                        </m:r>
                      </m:den>
                    </m:f>
                    <m:r>
                      <a:rPr lang="en-US" sz="2800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𝑓𝑔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𝑔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𝑓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𝑓𝑔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𝑓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𝑔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𝑔</m:t>
                        </m:r>
                        <m:d>
                          <m:dPr>
                            <m:ctrlP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𝑔</m:t>
                            </m:r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+∆</m:t>
                            </m:r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𝑔</m:t>
                            </m:r>
                          </m:e>
                        </m:d>
                      </m:den>
                    </m:f>
                    <m:r>
                      <a:rPr lang="en-US" sz="2800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𝑔</m:t>
                        </m:r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𝑓</m:t>
                        </m:r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𝑓</m:t>
                        </m:r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𝑔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𝑔</m:t>
                        </m:r>
                        <m:d>
                          <m:dPr>
                            <m:ctrlPr>
                              <a:rPr lang="en-US" sz="2800" i="1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𝑔</m:t>
                            </m:r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+∆</m:t>
                            </m:r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𝑔</m:t>
                            </m:r>
                          </m:e>
                        </m:d>
                      </m:den>
                    </m:f>
                  </m:oMath>
                </a14:m>
                <a:endParaRPr lang="en-US" sz="2800" b="0" i="1" dirty="0">
                  <a:latin typeface="Cambria Math"/>
                  <a:ea typeface="Cambria Math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𝑑</m:t>
                        </m:r>
                        <m:d>
                          <m:dPr>
                            <m:ctrlPr>
                              <a:rPr lang="en-US" sz="2800" i="1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800" i="1"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800" i="1">
                                    <a:latin typeface="Cambria Math"/>
                                    <a:ea typeface="Cambria Math"/>
                                  </a:rPr>
                                  <m:t>𝑓</m:t>
                                </m:r>
                              </m:num>
                              <m:den>
                                <m:r>
                                  <a:rPr lang="en-US" sz="2800" i="1">
                                    <a:latin typeface="Cambria Math"/>
                                    <a:ea typeface="Cambria Math"/>
                                  </a:rPr>
                                  <m:t>𝑔</m:t>
                                </m:r>
                              </m:den>
                            </m:f>
                          </m:e>
                        </m:d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800" b="0" i="0" smtClean="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∆</m:t>
                            </m:r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→</m:t>
                            </m:r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∆</m:t>
                            </m:r>
                            <m:d>
                              <m:dPr>
                                <m:ctrlPr>
                                  <a:rPr lang="en-US" sz="2800" i="1"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28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800" i="1">
                                        <a:latin typeface="Cambria Math"/>
                                        <a:ea typeface="Cambria Math"/>
                                      </a:rPr>
                                      <m:t>𝑓</m:t>
                                    </m:r>
                                  </m:num>
                                  <m:den>
                                    <m:r>
                                      <a:rPr lang="en-US" sz="2800" i="1">
                                        <a:latin typeface="Cambria Math"/>
                                        <a:ea typeface="Cambria Math"/>
                                      </a:rPr>
                                      <m:t>𝑔</m:t>
                                    </m:r>
                                  </m:den>
                                </m:f>
                              </m:e>
                            </m:d>
                          </m:num>
                          <m:den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∆</m:t>
                            </m:r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den>
                        </m:f>
                      </m:e>
                    </m:func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800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∆</m:t>
                            </m:r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→</m:t>
                            </m:r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fPr>
                          <m:num>
                            <m:f>
                              <m:fPr>
                                <m:ctrlPr>
                                  <a:rPr lang="en-US" sz="2800" i="1"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800" i="1">
                                    <a:latin typeface="Cambria Math"/>
                                    <a:ea typeface="Cambria Math"/>
                                  </a:rPr>
                                  <m:t>𝑔</m:t>
                                </m:r>
                                <m:r>
                                  <a:rPr lang="en-US" sz="2800" i="1">
                                    <a:latin typeface="Cambria Math"/>
                                    <a:ea typeface="Cambria Math"/>
                                  </a:rPr>
                                  <m:t>∆</m:t>
                                </m:r>
                                <m:r>
                                  <a:rPr lang="en-US" sz="2800" i="1">
                                    <a:latin typeface="Cambria Math"/>
                                    <a:ea typeface="Cambria Math"/>
                                  </a:rPr>
                                  <m:t>𝑓</m:t>
                                </m:r>
                                <m:r>
                                  <a:rPr lang="en-US" sz="2800" i="1">
                                    <a:latin typeface="Cambria Math"/>
                                    <a:ea typeface="Cambria Math"/>
                                  </a:rPr>
                                  <m:t>−</m:t>
                                </m:r>
                                <m:r>
                                  <a:rPr lang="en-US" sz="2800" i="1">
                                    <a:latin typeface="Cambria Math"/>
                                    <a:ea typeface="Cambria Math"/>
                                  </a:rPr>
                                  <m:t>𝑓</m:t>
                                </m:r>
                                <m:r>
                                  <a:rPr lang="en-US" sz="2800" i="1">
                                    <a:latin typeface="Cambria Math"/>
                                    <a:ea typeface="Cambria Math"/>
                                  </a:rPr>
                                  <m:t>∆</m:t>
                                </m:r>
                                <m:r>
                                  <a:rPr lang="en-US" sz="2800" i="1">
                                    <a:latin typeface="Cambria Math"/>
                                    <a:ea typeface="Cambria Math"/>
                                  </a:rPr>
                                  <m:t>𝑔</m:t>
                                </m:r>
                              </m:num>
                              <m:den>
                                <m:r>
                                  <a:rPr lang="en-US" sz="2800" i="1">
                                    <a:latin typeface="Cambria Math"/>
                                    <a:ea typeface="Cambria Math"/>
                                  </a:rPr>
                                  <m:t>𝑔</m:t>
                                </m:r>
                                <m:d>
                                  <m:dPr>
                                    <m:ctrlPr>
                                      <a:rPr lang="en-US" sz="28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i="1">
                                        <a:latin typeface="Cambria Math"/>
                                        <a:ea typeface="Cambria Math"/>
                                      </a:rPr>
                                      <m:t>𝑔</m:t>
                                    </m:r>
                                    <m:r>
                                      <a:rPr lang="en-US" sz="2800" i="1">
                                        <a:latin typeface="Cambria Math"/>
                                        <a:ea typeface="Cambria Math"/>
                                      </a:rPr>
                                      <m:t>+∆</m:t>
                                    </m:r>
                                    <m:r>
                                      <a:rPr lang="en-US" sz="2800" i="1">
                                        <a:latin typeface="Cambria Math"/>
                                        <a:ea typeface="Cambria Math"/>
                                      </a:rPr>
                                      <m:t>𝑔</m:t>
                                    </m:r>
                                  </m:e>
                                </m:d>
                              </m:den>
                            </m:f>
                          </m:num>
                          <m:den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∆</m:t>
                            </m:r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den>
                        </m:f>
                      </m:e>
                    </m:func>
                    <m:r>
                      <a:rPr lang="en-US" sz="2800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𝑔</m:t>
                        </m:r>
                        <m:func>
                          <m:funcPr>
                            <m:ctrlP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</m:ctrlPr>
                          </m:funcPr>
                          <m:fName>
                            <m:limLow>
                              <m:limLowPr>
                                <m:ctrlPr>
                                  <a:rPr lang="en-US" sz="2800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n-US" sz="2800" b="0" i="0" smtClean="0">
                                    <a:latin typeface="Cambria Math"/>
                                    <a:ea typeface="Cambria Math"/>
                                  </a:rPr>
                                  <m:t>lim</m:t>
                                </m:r>
                              </m:e>
                              <m:lim>
                                <m:r>
                                  <a:rPr lang="en-US" sz="2800" i="1">
                                    <a:latin typeface="Cambria Math"/>
                                    <a:ea typeface="Cambria Math"/>
                                  </a:rPr>
                                  <m:t>∆</m:t>
                                </m:r>
                                <m:r>
                                  <a:rPr lang="en-US" sz="2800" i="1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  <m:r>
                                  <a:rPr lang="en-US" sz="2800" i="1">
                                    <a:latin typeface="Cambria Math"/>
                                    <a:ea typeface="Cambria Math"/>
                                  </a:rPr>
                                  <m:t>→</m:t>
                                </m:r>
                                <m:r>
                                  <a:rPr lang="en-US" sz="2800" i="1">
                                    <a:latin typeface="Cambria Math"/>
                                    <a:ea typeface="Cambria Math"/>
                                  </a:rPr>
                                  <m:t>0</m:t>
                                </m:r>
                              </m:lim>
                            </m:limLow>
                          </m:fName>
                          <m:e>
                            <m:f>
                              <m:fPr>
                                <m:ctrlPr>
                                  <a:rPr lang="en-US" sz="2800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800" b="0" i="1" smtClean="0">
                                    <a:latin typeface="Cambria Math"/>
                                    <a:ea typeface="Cambria Math"/>
                                  </a:rPr>
                                  <m:t>∆</m:t>
                                </m:r>
                                <m:r>
                                  <a:rPr lang="en-US" sz="2800" b="0" i="1" smtClean="0">
                                    <a:latin typeface="Cambria Math"/>
                                    <a:ea typeface="Cambria Math"/>
                                  </a:rPr>
                                  <m:t>𝑓</m:t>
                                </m:r>
                              </m:num>
                              <m:den>
                                <m:r>
                                  <a:rPr lang="en-US" sz="2800" b="0" i="1" smtClean="0">
                                    <a:latin typeface="Cambria Math"/>
                                    <a:ea typeface="Cambria Math"/>
                                  </a:rPr>
                                  <m:t>∆</m:t>
                                </m:r>
                                <m:r>
                                  <a:rPr lang="en-US" sz="2800" b="0" i="1" smtClean="0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den>
                            </m:f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𝑓</m:t>
                            </m:r>
                            <m:func>
                              <m:funcPr>
                                <m:ctrlPr>
                                  <a:rPr lang="en-US" sz="2800" i="1">
                                    <a:latin typeface="Cambria Math"/>
                                    <a:ea typeface="Cambria Math"/>
                                  </a:rPr>
                                </m:ctrlPr>
                              </m:funcPr>
                              <m:fName>
                                <m:limLow>
                                  <m:limLowPr>
                                    <m:ctrlPr>
                                      <a:rPr lang="en-US" sz="28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limLow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800">
                                        <a:latin typeface="Cambria Math"/>
                                        <a:ea typeface="Cambria Math"/>
                                      </a:rPr>
                                      <m:t>lim</m:t>
                                    </m:r>
                                  </m:e>
                                  <m:lim>
                                    <m:r>
                                      <a:rPr lang="en-US" sz="2800" i="1">
                                        <a:latin typeface="Cambria Math"/>
                                        <a:ea typeface="Cambria Math"/>
                                      </a:rPr>
                                      <m:t>∆</m:t>
                                    </m:r>
                                    <m:r>
                                      <a:rPr lang="en-US" sz="2800" i="1">
                                        <a:latin typeface="Cambria Math"/>
                                        <a:ea typeface="Cambria Math"/>
                                      </a:rPr>
                                      <m:t>𝑥</m:t>
                                    </m:r>
                                    <m:r>
                                      <a:rPr lang="en-US" sz="2800" i="1">
                                        <a:latin typeface="Cambria Math"/>
                                        <a:ea typeface="Cambria Math"/>
                                      </a:rPr>
                                      <m:t>→</m:t>
                                    </m:r>
                                    <m:r>
                                      <a:rPr lang="en-US" sz="2800" i="1">
                                        <a:latin typeface="Cambria Math"/>
                                        <a:ea typeface="Cambria Math"/>
                                      </a:rPr>
                                      <m:t>0</m:t>
                                    </m:r>
                                  </m:lim>
                                </m:limLow>
                              </m:fName>
                              <m:e>
                                <m:f>
                                  <m:fPr>
                                    <m:ctrlPr>
                                      <a:rPr lang="en-US" sz="28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800" i="1">
                                        <a:latin typeface="Cambria Math"/>
                                        <a:ea typeface="Cambria Math"/>
                                      </a:rPr>
                                      <m:t>∆</m:t>
                                    </m:r>
                                    <m:r>
                                      <a:rPr lang="en-US" sz="2800" b="0" i="1" smtClean="0">
                                        <a:latin typeface="Cambria Math"/>
                                        <a:ea typeface="Cambria Math"/>
                                      </a:rPr>
                                      <m:t>𝑔</m:t>
                                    </m:r>
                                  </m:num>
                                  <m:den>
                                    <m:r>
                                      <a:rPr lang="en-US" sz="2800" i="1">
                                        <a:latin typeface="Cambria Math"/>
                                        <a:ea typeface="Cambria Math"/>
                                      </a:rPr>
                                      <m:t>∆</m:t>
                                    </m:r>
                                    <m:r>
                                      <a:rPr lang="en-US" sz="2800" i="1">
                                        <a:latin typeface="Cambria Math"/>
                                        <a:ea typeface="Cambria Math"/>
                                      </a:rPr>
                                      <m:t>𝑥</m:t>
                                    </m:r>
                                  </m:den>
                                </m:f>
                              </m:e>
                            </m:func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funcPr>
                          <m:fName>
                            <m:limLow>
                              <m:limLowPr>
                                <m:ctrlPr>
                                  <a:rPr lang="en-US" sz="2800" i="1">
                                    <a:latin typeface="Cambria Math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n-US" sz="2800">
                                    <a:latin typeface="Cambria Math"/>
                                  </a:rPr>
                                  <m:t>lim</m:t>
                                </m:r>
                              </m:e>
                              <m:lim>
                                <m:r>
                                  <a:rPr lang="en-US" sz="2800" i="1">
                                    <a:latin typeface="Cambria Math"/>
                                    <a:ea typeface="Cambria Math"/>
                                  </a:rPr>
                                  <m:t>∆</m:t>
                                </m:r>
                                <m:r>
                                  <a:rPr lang="en-US" sz="2800" i="1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  <m:r>
                                  <a:rPr lang="en-US" sz="2800" i="1">
                                    <a:latin typeface="Cambria Math"/>
                                    <a:ea typeface="Cambria Math"/>
                                  </a:rPr>
                                  <m:t>→</m:t>
                                </m:r>
                                <m:r>
                                  <a:rPr lang="en-US" sz="2800" i="1">
                                    <a:latin typeface="Cambria Math"/>
                                    <a:ea typeface="Cambria Math"/>
                                  </a:rPr>
                                  <m:t>0</m:t>
                                </m:r>
                              </m:lim>
                            </m:limLow>
                          </m:fName>
                          <m:e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𝑔</m:t>
                            </m:r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(</m:t>
                            </m:r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𝑔</m:t>
                            </m:r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+∆</m:t>
                            </m:r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𝑔</m:t>
                            </m:r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)</m:t>
                            </m:r>
                          </m:e>
                        </m:func>
                      </m:den>
                    </m:f>
                  </m:oMath>
                </a14:m>
                <a:endParaRPr lang="en-US" sz="280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𝑑</m:t>
                        </m:r>
                        <m:d>
                          <m:dPr>
                            <m:ctrlPr>
                              <a:rPr lang="en-US" sz="2800" i="1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800" i="1"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800" i="1">
                                    <a:latin typeface="Cambria Math"/>
                                    <a:ea typeface="Cambria Math"/>
                                  </a:rPr>
                                  <m:t>𝑓</m:t>
                                </m:r>
                              </m:num>
                              <m:den>
                                <m:r>
                                  <a:rPr lang="en-US" sz="2800" i="1">
                                    <a:latin typeface="Cambria Math"/>
                                    <a:ea typeface="Cambria Math"/>
                                  </a:rPr>
                                  <m:t>𝑔</m:t>
                                </m:r>
                              </m:den>
                            </m:f>
                          </m:e>
                        </m:d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sz="2800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𝑔</m:t>
                        </m:r>
                        <m:f>
                          <m:f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latin typeface="Cambria Math"/>
                              </a:rPr>
                              <m:t>𝑑𝑓</m:t>
                            </m:r>
                          </m:num>
                          <m:den>
                            <m:r>
                              <a:rPr lang="en-US" sz="2800" b="0" i="1" smtClean="0">
                                <a:latin typeface="Cambria Math"/>
                              </a:rPr>
                              <m:t>𝑑𝑥</m:t>
                            </m:r>
                          </m:den>
                        </m:f>
                        <m:r>
                          <a:rPr lang="en-US" sz="28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𝑓</m:t>
                        </m:r>
                        <m:f>
                          <m:f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latin typeface="Cambria Math"/>
                              </a:rPr>
                              <m:t>𝑑𝑔</m:t>
                            </m:r>
                          </m:num>
                          <m:den>
                            <m:r>
                              <a:rPr lang="en-US" sz="2800" b="0" i="1" smtClean="0">
                                <a:latin typeface="Cambria Math"/>
                              </a:rPr>
                              <m:t>𝑑𝑥</m:t>
                            </m:r>
                          </m:den>
                        </m:f>
                      </m:num>
                      <m:den>
                        <m:sSup>
                          <m:sSup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𝑔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71600" y="1333500"/>
                <a:ext cx="8534400" cy="5562600"/>
              </a:xfrm>
              <a:blipFill>
                <a:blip r:embed="rId2"/>
                <a:stretch>
                  <a:fillRect l="-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2AC4D6-9D50-4D6D-A575-257D46603A5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256249"/>
      </p:ext>
    </p:extLst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Mathematics 4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Mathematics">
      <a:majorFont>
        <a:latin typeface="cmr12"/>
        <a:ea typeface=""/>
        <a:cs typeface=""/>
      </a:majorFont>
      <a:minorFont>
        <a:latin typeface="cmr12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Mathematic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thematic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hematic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hematic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hematic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hematic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hematic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Theme2" id="{EB34CF2C-8D2A-4FBD-BC97-50BB01CC7100}" vid="{F5B70285-BB39-4990-9258-1269F02585F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5047</TotalTime>
  <Words>1506</Words>
  <Application>Microsoft Office PowerPoint</Application>
  <PresentationFormat>On-screen Show (4:3)</PresentationFormat>
  <Paragraphs>75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Theme2</vt:lpstr>
      <vt:lpstr> Limits, Derivatives, the Product Rule, the Quotient Rule, and the Chain Rule</vt:lpstr>
      <vt:lpstr>Part III: Rules for Derivatives </vt:lpstr>
      <vt:lpstr>Objectives:</vt:lpstr>
      <vt:lpstr>Derivative of x^n</vt:lpstr>
      <vt:lpstr>Derivative of sin⁡(x)</vt:lpstr>
      <vt:lpstr>Derivative of cos⁡(x)</vt:lpstr>
      <vt:lpstr>Derivatives of Sums  and Differences</vt:lpstr>
      <vt:lpstr>The Product Rule</vt:lpstr>
      <vt:lpstr>The Quotient Rule</vt:lpstr>
      <vt:lpstr>The Chain Rule</vt:lpstr>
      <vt:lpstr>Reasoning behind the Chain Rule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potechin</dc:creator>
  <cp:lastModifiedBy>hp</cp:lastModifiedBy>
  <cp:revision>114</cp:revision>
  <cp:lastPrinted>2018-11-24T08:28:11Z</cp:lastPrinted>
  <dcterms:created xsi:type="dcterms:W3CDTF">2015-01-27T17:56:36Z</dcterms:created>
  <dcterms:modified xsi:type="dcterms:W3CDTF">2020-01-21T06:34:28Z</dcterms:modified>
</cp:coreProperties>
</file>